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y="13716000" cx="24377650"/>
  <p:notesSz cx="6858000" cy="9144000"/>
  <p:embeddedFontLst>
    <p:embeddedFont>
      <p:font typeface="Roboto Thin"/>
      <p:regular r:id="rId26"/>
      <p:bold r:id="rId27"/>
      <p:italic r:id="rId28"/>
      <p:boldItalic r:id="rId29"/>
    </p:embeddedFont>
    <p:embeddedFont>
      <p:font typeface="Roboto Black"/>
      <p:bold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Amatic SC"/>
      <p:regular r:id="rId40"/>
      <p:bold r:id="rId41"/>
    </p:embeddedFont>
    <p:embeddedFont>
      <p:font typeface="Inconsolata"/>
      <p:regular r:id="rId42"/>
      <p:bold r:id="rId43"/>
    </p:embeddedFont>
    <p:embeddedFont>
      <p:font typeface="Poppins"/>
      <p:regular r:id="rId44"/>
      <p:bold r:id="rId45"/>
      <p:italic r:id="rId46"/>
      <p:boldItalic r:id="rId47"/>
    </p:embeddedFont>
    <p:embeddedFont>
      <p:font typeface="Lato Light"/>
      <p:regular r:id="rId48"/>
      <p:bold r:id="rId49"/>
      <p:italic r:id="rId50"/>
      <p:boldItalic r:id="rId51"/>
    </p:embeddedFont>
    <p:embeddedFont>
      <p:font typeface="Poppins Medium"/>
      <p:regular r:id="rId52"/>
      <p:bold r:id="rId53"/>
      <p:italic r:id="rId54"/>
      <p:boldItalic r:id="rId55"/>
    </p:embeddedFont>
    <p:embeddedFont>
      <p:font typeface="Roboto Light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78944E-B5D8-4FDB-8769-365B0E89AE17}">
  <a:tblStyle styleId="{F178944E-B5D8-4FDB-8769-365B0E89A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42" Type="http://schemas.openxmlformats.org/officeDocument/2006/relationships/font" Target="fonts/Inconsolata-regular.fntdata"/><Relationship Id="rId41" Type="http://schemas.openxmlformats.org/officeDocument/2006/relationships/font" Target="fonts/AmaticSC-bold.fntdata"/><Relationship Id="rId44" Type="http://schemas.openxmlformats.org/officeDocument/2006/relationships/font" Target="fonts/Poppins-regular.fntdata"/><Relationship Id="rId43" Type="http://schemas.openxmlformats.org/officeDocument/2006/relationships/font" Target="fonts/Inconsolata-bold.fntdata"/><Relationship Id="rId46" Type="http://schemas.openxmlformats.org/officeDocument/2006/relationships/font" Target="fonts/Poppins-italic.fntdata"/><Relationship Id="rId45" Type="http://schemas.openxmlformats.org/officeDocument/2006/relationships/font" Target="fonts/Poppi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LatoLight-regular.fntdata"/><Relationship Id="rId47" Type="http://schemas.openxmlformats.org/officeDocument/2006/relationships/font" Target="fonts/Poppins-boldItalic.fntdata"/><Relationship Id="rId49" Type="http://schemas.openxmlformats.org/officeDocument/2006/relationships/font" Target="fonts/Lato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2.xml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0" Type="http://schemas.openxmlformats.org/officeDocument/2006/relationships/font" Target="fonts/HelveticaNeue-regular.fntdata"/><Relationship Id="rId26" Type="http://schemas.openxmlformats.org/officeDocument/2006/relationships/font" Target="fonts/RobotoThin-regular.fntdata"/><Relationship Id="rId25" Type="http://schemas.openxmlformats.org/officeDocument/2006/relationships/slide" Target="slides/slide17.xml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29" Type="http://schemas.openxmlformats.org/officeDocument/2006/relationships/font" Target="fonts/RobotoThin-boldItalic.fntdata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PoppinsMedium-bold.fntdata"/><Relationship Id="rId52" Type="http://schemas.openxmlformats.org/officeDocument/2006/relationships/font" Target="fonts/PoppinsMedium-regular.fntdata"/><Relationship Id="rId11" Type="http://schemas.openxmlformats.org/officeDocument/2006/relationships/slide" Target="slides/slide3.xml"/><Relationship Id="rId55" Type="http://schemas.openxmlformats.org/officeDocument/2006/relationships/font" Target="fonts/PoppinsMedium-boldItalic.fntdata"/><Relationship Id="rId10" Type="http://schemas.openxmlformats.org/officeDocument/2006/relationships/slide" Target="slides/slide2.xml"/><Relationship Id="rId54" Type="http://schemas.openxmlformats.org/officeDocument/2006/relationships/font" Target="fonts/PoppinsMedium-italic.fntdata"/><Relationship Id="rId13" Type="http://schemas.openxmlformats.org/officeDocument/2006/relationships/slide" Target="slides/slide5.xml"/><Relationship Id="rId57" Type="http://schemas.openxmlformats.org/officeDocument/2006/relationships/font" Target="fonts/RobotoLight-bold.fntdata"/><Relationship Id="rId12" Type="http://schemas.openxmlformats.org/officeDocument/2006/relationships/slide" Target="slides/slide4.xml"/><Relationship Id="rId56" Type="http://schemas.openxmlformats.org/officeDocument/2006/relationships/font" Target="fonts/RobotoLight-regular.fntdata"/><Relationship Id="rId15" Type="http://schemas.openxmlformats.org/officeDocument/2006/relationships/slide" Target="slides/slide7.xml"/><Relationship Id="rId59" Type="http://schemas.openxmlformats.org/officeDocument/2006/relationships/font" Target="fonts/RobotoLight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Light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cf72822bef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cf72822b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cf72822bef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cf72822bef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cf72822b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gcf72822bef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9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1.png"/><Relationship Id="rId4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image" Target="../media/image5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0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87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76.png"/><Relationship Id="rId7" Type="http://schemas.openxmlformats.org/officeDocument/2006/relationships/image" Target="../media/image8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6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9.png"/><Relationship Id="rId6" Type="http://schemas.openxmlformats.org/officeDocument/2006/relationships/image" Target="../media/image63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6" Type="http://schemas.openxmlformats.org/officeDocument/2006/relationships/image" Target="../media/image72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8.png"/><Relationship Id="rId6" Type="http://schemas.openxmlformats.org/officeDocument/2006/relationships/image" Target="../media/image8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78.png"/><Relationship Id="rId4" Type="http://schemas.openxmlformats.org/officeDocument/2006/relationships/image" Target="../media/image85.png"/><Relationship Id="rId9" Type="http://schemas.openxmlformats.org/officeDocument/2006/relationships/image" Target="../media/image98.png"/><Relationship Id="rId5" Type="http://schemas.openxmlformats.org/officeDocument/2006/relationships/image" Target="../media/image77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9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7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9" Type="http://schemas.openxmlformats.org/officeDocument/2006/relationships/image" Target="../media/image89.png"/><Relationship Id="rId5" Type="http://schemas.openxmlformats.org/officeDocument/2006/relationships/image" Target="../media/image91.png"/><Relationship Id="rId6" Type="http://schemas.openxmlformats.org/officeDocument/2006/relationships/image" Target="../media/image101.png"/><Relationship Id="rId7" Type="http://schemas.openxmlformats.org/officeDocument/2006/relationships/image" Target="../media/image94.png"/><Relationship Id="rId8" Type="http://schemas.openxmlformats.org/officeDocument/2006/relationships/image" Target="../media/image9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Relationship Id="rId3" Type="http://schemas.openxmlformats.org/officeDocument/2006/relationships/image" Target="../media/image10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2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</a:t>
            </a:r>
            <a:r>
              <a:rPr lang="en-US"/>
              <a:t>Browsing</a:t>
            </a:r>
            <a:r>
              <a:rPr lang="en-US"/>
              <a:t> Normal </a:t>
            </a:r>
            <a:r>
              <a:rPr lang="en-US"/>
              <a:t>Behavior 1</a:t>
            </a:r>
            <a:endParaRPr/>
          </a:p>
        </p:txBody>
      </p:sp>
      <p:sp>
        <p:nvSpPr>
          <p:cNvPr id="1400" name="Google Shape;1400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1" name="Google Shape;1401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93"/>
          <p:cNvSpPr txBox="1"/>
          <p:nvPr>
            <p:ph idx="3" type="body"/>
          </p:nvPr>
        </p:nvSpPr>
        <p:spPr>
          <a:xfrm>
            <a:off x="-33" y="2437579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Observed traffic for </a:t>
            </a:r>
            <a:r>
              <a:rPr lang="en-US"/>
              <a:t>standard</a:t>
            </a:r>
            <a:r>
              <a:rPr lang="en-US"/>
              <a:t> query, GET </a:t>
            </a:r>
            <a:r>
              <a:rPr lang="en-US"/>
              <a:t>requests</a:t>
            </a:r>
            <a:r>
              <a:rPr lang="en-US"/>
              <a:t> and TCP re-</a:t>
            </a:r>
            <a:r>
              <a:rPr lang="en-US"/>
              <a:t>transmissions</a:t>
            </a:r>
            <a:r>
              <a:rPr lang="en-US"/>
              <a:t>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packets </a:t>
            </a:r>
            <a:r>
              <a:rPr lang="en-US"/>
              <a:t>captured were for  HTTP and TCP protocols.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Browsing the site mysocalledchaos.com</a:t>
            </a:r>
            <a:endParaRPr/>
          </a:p>
        </p:txBody>
      </p:sp>
      <p:pic>
        <p:nvPicPr>
          <p:cNvPr id="1403" name="Google Shape;140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50" y="5143050"/>
            <a:ext cx="22100150" cy="54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</a:t>
            </a:r>
            <a:r>
              <a:rPr lang="en-US"/>
              <a:t> Normal Behavior 2</a:t>
            </a:r>
            <a:endParaRPr/>
          </a:p>
        </p:txBody>
      </p:sp>
      <p:sp>
        <p:nvSpPr>
          <p:cNvPr id="1410" name="Google Shape;1410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1" name="Google Shape;1411;p9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94"/>
          <p:cNvSpPr txBox="1"/>
          <p:nvPr>
            <p:ph idx="3" type="body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 and TCP re-transmissions.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iphonehacks.com: jailbreak articles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3" name="Google Shape;14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00" y="5880125"/>
            <a:ext cx="20627676" cy="69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3</a:t>
            </a:r>
            <a:endParaRPr/>
          </a:p>
        </p:txBody>
      </p:sp>
      <p:sp>
        <p:nvSpPr>
          <p:cNvPr id="1420" name="Google Shape;1420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1" name="Google Shape;1421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95"/>
          <p:cNvSpPr txBox="1"/>
          <p:nvPr>
            <p:ph idx="3" type="body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sabethahospitals.com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3" name="Google Shape;1423;p95"/>
          <p:cNvPicPr preferRelativeResize="0"/>
          <p:nvPr/>
        </p:nvPicPr>
        <p:blipFill rotWithShape="1">
          <a:blip r:embed="rId3">
            <a:alphaModFix/>
          </a:blip>
          <a:srcRect b="23252" l="1877" r="1326" t="25643"/>
          <a:stretch/>
        </p:blipFill>
        <p:spPr>
          <a:xfrm>
            <a:off x="944050" y="5498750"/>
            <a:ext cx="23252650" cy="5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[HTTP </a:t>
            </a:r>
            <a:r>
              <a:rPr lang="en-US"/>
              <a:t>Malicious Behavior 1]</a:t>
            </a:r>
            <a:endParaRPr/>
          </a:p>
        </p:txBody>
      </p:sp>
      <p:sp>
        <p:nvSpPr>
          <p:cNvPr id="1436" name="Google Shape;1436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37" name="Google Shape;1437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8" name="Google Shape;1438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9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/>
              <a:t>User views  a malicious file containing dos.exe malware: 205.185.125.104/files/june11.dll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Traffic was over HTTP.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40" name="Google Shape;14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75" y="5518713"/>
            <a:ext cx="22581125" cy="48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</a:t>
            </a:r>
            <a:r>
              <a:rPr lang="en-US"/>
              <a:t>Malicious Behavior 2]</a:t>
            </a:r>
            <a:endParaRPr/>
          </a:p>
        </p:txBody>
      </p:sp>
      <p:sp>
        <p:nvSpPr>
          <p:cNvPr id="1447" name="Google Shape;1447;p9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48" name="Google Shape;1448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9" name="Google Shape;1449;p9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98"/>
          <p:cNvSpPr txBox="1"/>
          <p:nvPr>
            <p:ph idx="3" type="body"/>
          </p:nvPr>
        </p:nvSpPr>
        <p:spPr>
          <a:xfrm>
            <a:off x="475" y="3424669"/>
            <a:ext cx="24377700" cy="2528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MAC address </a:t>
            </a:r>
            <a:r>
              <a:rPr lang="en-US">
                <a:solidFill>
                  <a:schemeClr val="dk1"/>
                </a:solidFill>
              </a:rPr>
              <a:t>destination</a:t>
            </a:r>
            <a:r>
              <a:rPr lang="en-US">
                <a:solidFill>
                  <a:schemeClr val="dk1"/>
                </a:solidFill>
              </a:rPr>
              <a:t> was 00:16:17:18:66:c8.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OS version: </a:t>
            </a:r>
            <a:r>
              <a:rPr lang="en-US">
                <a:solidFill>
                  <a:schemeClr val="dk1"/>
                </a:solidFill>
              </a:rPr>
              <a:t>Windows NT 10nd  </a:t>
            </a:r>
            <a:r>
              <a:rPr lang="en-US">
                <a:solidFill>
                  <a:schemeClr val="dk1"/>
                </a:solidFill>
              </a:rPr>
              <a:t>username elmer.blanco.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Malicious file Betty_Boop_Rythym_on_the_Reservatin.avi.torrent was </a:t>
            </a:r>
            <a:r>
              <a:rPr lang="en-US">
                <a:solidFill>
                  <a:schemeClr val="dk1"/>
                </a:solidFill>
              </a:rPr>
              <a:t>downloaded</a:t>
            </a:r>
            <a:r>
              <a:rPr lang="en-U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57" name="Google Shape;1457;p9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58" name="Google Shape;1458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9" name="Google Shape;1459;p9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0" name="Google Shape;146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225" y="2140200"/>
            <a:ext cx="13790100" cy="10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0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3" type="subTitle"/>
          </p:nvPr>
        </p:nvSpPr>
        <p:spPr>
          <a:xfrm>
            <a:off x="19225075" y="2471500"/>
            <a:ext cx="4026900" cy="9502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Address Range: 192.168.1.0/24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Netmask: 255.255.255.0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Gateway: 192.168.1.1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192.168.1.90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2.6.32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Kali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IPv4:192.168.1.100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Elk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IPv4:192.168.1.105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OS: Linux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Hostname: Capstone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192.168.1.110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</a:t>
            </a:r>
            <a:r>
              <a:rPr lang="en-US" sz="2200"/>
              <a:t>Target</a:t>
            </a:r>
            <a:r>
              <a:rPr lang="en-US" sz="2200"/>
              <a:t> 1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192.168.1.115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</a:t>
            </a:r>
            <a:r>
              <a:rPr lang="en-US" sz="2200"/>
              <a:t>Target</a:t>
            </a:r>
            <a:r>
              <a:rPr lang="en-US" sz="2200"/>
              <a:t> 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353" name="Google Shape;1353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5" name="Google Shape;13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75" y="2786013"/>
            <a:ext cx="17251001" cy="93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2" name="Google Shape;1362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Network Information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responds to nmap and wpscan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on open ports, services, and usernames.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Policy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policy that failed to establish rules for password creation such as length and </a:t>
                      </a: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complexity</a:t>
                      </a: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 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having success using brute force and dictionary attacks against user accounts or guessing a password.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SSH port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connection with server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attackers unauthorized remote access. </a:t>
                      </a:r>
                      <a:endParaRPr sz="30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SL Database Access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access to SQL database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</a:t>
                      </a: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can get access to </a:t>
                      </a: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important</a:t>
                      </a: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 databases. </a:t>
                      </a:r>
                      <a:endParaRPr sz="30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 with Python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 i</a:t>
                      </a: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nformation about user permission levels and server login/password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to gain root access by runnings python script.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6" name="Google Shape;1376;p90"/>
          <p:cNvSpPr txBox="1"/>
          <p:nvPr>
            <p:ph idx="3" type="body"/>
          </p:nvPr>
        </p:nvSpPr>
        <p:spPr>
          <a:xfrm>
            <a:off x="499700" y="1960350"/>
            <a:ext cx="22942800" cy="1898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77" name="Google Shape;1377;p90"/>
          <p:cNvGraphicFramePr/>
          <p:nvPr/>
        </p:nvGraphicFramePr>
        <p:xfrm>
          <a:off x="917888" y="322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68800"/>
                <a:gridCol w="7368800"/>
                <a:gridCol w="7368800"/>
              </a:tblGrid>
              <a:tr h="816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80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172.16.4.205 - 47.31%</a:t>
                      </a:r>
                      <a:endParaRPr sz="3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185.243.115.84 - 28.75%</a:t>
                      </a:r>
                      <a:endParaRPr sz="3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10.0.0.201 - 18.85%</a:t>
                      </a:r>
                      <a:endParaRPr sz="3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80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TCP -  89.49%</a:t>
                      </a:r>
                      <a:endParaRPr sz="3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UDP - 10.43%</a:t>
                      </a:r>
                      <a:endParaRPr sz="3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None - 0.08%</a:t>
                      </a:r>
                      <a:endParaRPr sz="3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43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IPv4 -  113229</a:t>
                      </a:r>
                      <a:endParaRPr sz="3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IPv6 - 2</a:t>
                      </a:r>
                      <a:endParaRPr sz="3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80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10.0.0.0/24</a:t>
                      </a:r>
                      <a:endParaRPr sz="3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10.6.12.0/24</a:t>
                      </a:r>
                      <a:endParaRPr sz="34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192.168.1.0/24</a:t>
                      </a:r>
                      <a:endParaRPr sz="3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47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One (1): june11.ddl</a:t>
                      </a:r>
                      <a:endParaRPr sz="34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4" name="Google Shape;1384;p9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385" name="Google Shape;1385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6" name="Google Shape;1386;p9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91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Watching YouTube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Serching .gif’s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Malware download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Illegal video download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